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  <p:sldMasterId id="2147483726" r:id="rId3"/>
  </p:sldMasterIdLst>
  <p:sldIdLst>
    <p:sldId id="256" r:id="rId4"/>
    <p:sldId id="257" r:id="rId5"/>
    <p:sldId id="258" r:id="rId6"/>
    <p:sldId id="262" r:id="rId7"/>
    <p:sldId id="263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B82CCDBB-3788-4525-89EB-EF6F370ABAE1}">
          <p14:sldIdLst>
            <p14:sldId id="256"/>
            <p14:sldId id="257"/>
            <p14:sldId id="258"/>
            <p14:sldId id="262"/>
            <p14:sldId id="263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B6DF0F-D914-49A0-B373-8328CD2D55E9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</dgm:pt>
    <dgm:pt modelId="{18F7E109-558F-437A-B71B-013BAF852E2B}">
      <dgm:prSet phldrT="[Texto]"/>
      <dgm:spPr/>
      <dgm:t>
        <a:bodyPr/>
        <a:lstStyle/>
        <a:p>
          <a:pPr algn="ctr"/>
          <a:r>
            <a:rPr lang="en-US" b="1" dirty="0" err="1" smtClean="0"/>
            <a:t>Objetivos</a:t>
          </a:r>
          <a:r>
            <a:rPr lang="en-US" b="1" dirty="0" smtClean="0"/>
            <a:t>:</a:t>
          </a:r>
          <a:endParaRPr lang="en-US" dirty="0" smtClean="0"/>
        </a:p>
        <a:p>
          <a:pPr algn="l"/>
          <a:r>
            <a:rPr lang="pt-BR" dirty="0" smtClean="0"/>
            <a:t>Identificar combinações de produtos frequentemente comprados juntos.</a:t>
          </a:r>
        </a:p>
        <a:p>
          <a:pPr algn="l"/>
          <a:r>
            <a:rPr lang="pt-BR" dirty="0" smtClean="0"/>
            <a:t>Propor estratégias de marketing baseadas nas associações encontradas.</a:t>
          </a:r>
        </a:p>
        <a:p>
          <a:pPr algn="l"/>
          <a:r>
            <a:rPr lang="pt-BR" dirty="0" smtClean="0"/>
            <a:t>Aumentar a eficiência nas vendas e a satisfação do cliente.</a:t>
          </a:r>
          <a:endParaRPr lang="en-US" dirty="0"/>
        </a:p>
      </dgm:t>
    </dgm:pt>
    <dgm:pt modelId="{987A5E56-36C3-4AD7-ABD5-D37D93C931A3}" type="parTrans" cxnId="{D76FCFF5-79AD-493C-9E9D-F8F7DAE0499F}">
      <dgm:prSet/>
      <dgm:spPr/>
      <dgm:t>
        <a:bodyPr/>
        <a:lstStyle/>
        <a:p>
          <a:endParaRPr lang="en-US"/>
        </a:p>
      </dgm:t>
    </dgm:pt>
    <dgm:pt modelId="{16781E94-3ED2-42C4-BF6A-F4AE186EBB3F}" type="sibTrans" cxnId="{D76FCFF5-79AD-493C-9E9D-F8F7DAE0499F}">
      <dgm:prSet/>
      <dgm:spPr/>
      <dgm:t>
        <a:bodyPr/>
        <a:lstStyle/>
        <a:p>
          <a:endParaRPr lang="en-US"/>
        </a:p>
      </dgm:t>
    </dgm:pt>
    <dgm:pt modelId="{4B8BCA28-619E-4EC8-A567-8609319D210F}" type="pres">
      <dgm:prSet presAssocID="{27B6DF0F-D914-49A0-B373-8328CD2D55E9}" presName="linearFlow" presStyleCnt="0">
        <dgm:presLayoutVars>
          <dgm:dir/>
          <dgm:resizeHandles val="exact"/>
        </dgm:presLayoutVars>
      </dgm:prSet>
      <dgm:spPr/>
    </dgm:pt>
    <dgm:pt modelId="{05EEAE7A-F4F9-482E-AC31-41025A8A56D2}" type="pres">
      <dgm:prSet presAssocID="{18F7E109-558F-437A-B71B-013BAF852E2B}" presName="composite" presStyleCnt="0"/>
      <dgm:spPr/>
    </dgm:pt>
    <dgm:pt modelId="{04204ADC-E027-4B0D-BF7B-01567E1BAA0F}" type="pres">
      <dgm:prSet presAssocID="{18F7E109-558F-437A-B71B-013BAF852E2B}" presName="imgShp" presStyleLbl="fgImgPlace1" presStyleIdx="0" presStyleCnt="1" custScaleX="101826" custScaleY="1010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6CB76166-7B1F-4762-A7E4-4E2C0C50A7B2}" type="pres">
      <dgm:prSet presAssocID="{18F7E109-558F-437A-B71B-013BAF852E2B}" presName="txShp" presStyleLbl="node1" presStyleIdx="0" presStyleCnt="1" custScaleX="104106" custScaleY="114878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C35B10-7E10-4BA8-8871-E4C14A883B7C}" type="presOf" srcId="{27B6DF0F-D914-49A0-B373-8328CD2D55E9}" destId="{4B8BCA28-619E-4EC8-A567-8609319D210F}" srcOrd="0" destOrd="0" presId="urn:microsoft.com/office/officeart/2005/8/layout/vList3"/>
    <dgm:cxn modelId="{D76FCFF5-79AD-493C-9E9D-F8F7DAE0499F}" srcId="{27B6DF0F-D914-49A0-B373-8328CD2D55E9}" destId="{18F7E109-558F-437A-B71B-013BAF852E2B}" srcOrd="0" destOrd="0" parTransId="{987A5E56-36C3-4AD7-ABD5-D37D93C931A3}" sibTransId="{16781E94-3ED2-42C4-BF6A-F4AE186EBB3F}"/>
    <dgm:cxn modelId="{9FA2CBD7-14D4-43E6-B243-5640559743D5}" type="presOf" srcId="{18F7E109-558F-437A-B71B-013BAF852E2B}" destId="{6CB76166-7B1F-4762-A7E4-4E2C0C50A7B2}" srcOrd="0" destOrd="0" presId="urn:microsoft.com/office/officeart/2005/8/layout/vList3"/>
    <dgm:cxn modelId="{27B238B8-01BB-4DEB-A728-09EA8554F536}" type="presParOf" srcId="{4B8BCA28-619E-4EC8-A567-8609319D210F}" destId="{05EEAE7A-F4F9-482E-AC31-41025A8A56D2}" srcOrd="0" destOrd="0" presId="urn:microsoft.com/office/officeart/2005/8/layout/vList3"/>
    <dgm:cxn modelId="{B8B1BB02-9A91-41C4-BCC4-CAC46F9106DA}" type="presParOf" srcId="{05EEAE7A-F4F9-482E-AC31-41025A8A56D2}" destId="{04204ADC-E027-4B0D-BF7B-01567E1BAA0F}" srcOrd="0" destOrd="0" presId="urn:microsoft.com/office/officeart/2005/8/layout/vList3"/>
    <dgm:cxn modelId="{B0922235-E785-47E8-A56A-50ECD5F1F1F6}" type="presParOf" srcId="{05EEAE7A-F4F9-482E-AC31-41025A8A56D2}" destId="{6CB76166-7B1F-4762-A7E4-4E2C0C50A7B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AA3A7E-0E9D-46E9-898B-5CDAF368E2D2}" type="doc">
      <dgm:prSet loTypeId="urn:microsoft.com/office/officeart/2005/8/layout/pList2" loCatId="list" qsTypeId="urn:microsoft.com/office/officeart/2005/8/quickstyle/simple1" qsCatId="simple" csTypeId="urn:microsoft.com/office/officeart/2005/8/colors/colorful3" csCatId="colorful" phldr="1"/>
      <dgm:spPr/>
    </dgm:pt>
    <dgm:pt modelId="{3535AAD0-B21E-4917-A1AA-A88C3D83F990}">
      <dgm:prSet phldrT="[Texto]"/>
      <dgm:spPr/>
      <dgm:t>
        <a:bodyPr/>
        <a:lstStyle/>
        <a:p>
          <a:endParaRPr lang="en-US" dirty="0"/>
        </a:p>
      </dgm:t>
    </dgm:pt>
    <dgm:pt modelId="{1C71D519-DFD9-4D1D-ADFE-7045D43470CF}" type="parTrans" cxnId="{F007145C-8762-4979-9E12-4C0FF6F84DB0}">
      <dgm:prSet/>
      <dgm:spPr/>
      <dgm:t>
        <a:bodyPr/>
        <a:lstStyle/>
        <a:p>
          <a:endParaRPr lang="en-US"/>
        </a:p>
      </dgm:t>
    </dgm:pt>
    <dgm:pt modelId="{FB2C140E-6DAB-4515-B062-7D692E862DC2}" type="sibTrans" cxnId="{F007145C-8762-4979-9E12-4C0FF6F84DB0}">
      <dgm:prSet/>
      <dgm:spPr/>
      <dgm:t>
        <a:bodyPr/>
        <a:lstStyle/>
        <a:p>
          <a:endParaRPr lang="en-US"/>
        </a:p>
      </dgm:t>
    </dgm:pt>
    <dgm:pt modelId="{E8506A80-1971-412E-B414-725BDBD323CA}" type="pres">
      <dgm:prSet presAssocID="{CDAA3A7E-0E9D-46E9-898B-5CDAF368E2D2}" presName="Name0" presStyleCnt="0">
        <dgm:presLayoutVars>
          <dgm:dir/>
          <dgm:resizeHandles val="exact"/>
        </dgm:presLayoutVars>
      </dgm:prSet>
      <dgm:spPr/>
    </dgm:pt>
    <dgm:pt modelId="{69ABEA07-DA54-4FC7-88A8-32A1F84D982D}" type="pres">
      <dgm:prSet presAssocID="{CDAA3A7E-0E9D-46E9-898B-5CDAF368E2D2}" presName="bkgdShp" presStyleLbl="alignAccFollowNode1" presStyleIdx="0" presStyleCnt="1"/>
      <dgm:spPr/>
    </dgm:pt>
    <dgm:pt modelId="{CBF04B65-1B55-4290-9618-955B8AEC1375}" type="pres">
      <dgm:prSet presAssocID="{CDAA3A7E-0E9D-46E9-898B-5CDAF368E2D2}" presName="linComp" presStyleCnt="0"/>
      <dgm:spPr/>
    </dgm:pt>
    <dgm:pt modelId="{45115B55-8F4F-420C-8374-17E4DE1E8C49}" type="pres">
      <dgm:prSet presAssocID="{3535AAD0-B21E-4917-A1AA-A88C3D83F990}" presName="compNode" presStyleCnt="0"/>
      <dgm:spPr/>
    </dgm:pt>
    <dgm:pt modelId="{98ED3D57-3B43-492B-92F7-6BBDC87C65A3}" type="pres">
      <dgm:prSet presAssocID="{3535AAD0-B21E-4917-A1AA-A88C3D83F990}" presName="node" presStyleLbl="node1" presStyleIdx="0" presStyleCnt="1" custLinFactNeighborX="4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76D3C8-AE83-4D07-B208-D48E3F149113}" type="pres">
      <dgm:prSet presAssocID="{3535AAD0-B21E-4917-A1AA-A88C3D83F990}" presName="invisiNode" presStyleLbl="node1" presStyleIdx="0" presStyleCnt="1"/>
      <dgm:spPr/>
    </dgm:pt>
    <dgm:pt modelId="{0123F14E-E121-4D8F-91B3-8479418773AE}" type="pres">
      <dgm:prSet presAssocID="{3535AAD0-B21E-4917-A1AA-A88C3D83F990}" presName="imagNode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2000" b="-92000"/>
          </a:stretch>
        </a:blipFill>
      </dgm:spPr>
    </dgm:pt>
  </dgm:ptLst>
  <dgm:cxnLst>
    <dgm:cxn modelId="{A104FF7C-9A82-4D6F-AA68-78BAAF8F6DE0}" type="presOf" srcId="{CDAA3A7E-0E9D-46E9-898B-5CDAF368E2D2}" destId="{E8506A80-1971-412E-B414-725BDBD323CA}" srcOrd="0" destOrd="0" presId="urn:microsoft.com/office/officeart/2005/8/layout/pList2"/>
    <dgm:cxn modelId="{5E743CD1-404E-4B28-9454-8926CDA1339F}" type="presOf" srcId="{3535AAD0-B21E-4917-A1AA-A88C3D83F990}" destId="{98ED3D57-3B43-492B-92F7-6BBDC87C65A3}" srcOrd="0" destOrd="0" presId="urn:microsoft.com/office/officeart/2005/8/layout/pList2"/>
    <dgm:cxn modelId="{F007145C-8762-4979-9E12-4C0FF6F84DB0}" srcId="{CDAA3A7E-0E9D-46E9-898B-5CDAF368E2D2}" destId="{3535AAD0-B21E-4917-A1AA-A88C3D83F990}" srcOrd="0" destOrd="0" parTransId="{1C71D519-DFD9-4D1D-ADFE-7045D43470CF}" sibTransId="{FB2C140E-6DAB-4515-B062-7D692E862DC2}"/>
    <dgm:cxn modelId="{7970C2C0-6F11-4CCC-ADC0-DAB446878D5D}" type="presParOf" srcId="{E8506A80-1971-412E-B414-725BDBD323CA}" destId="{69ABEA07-DA54-4FC7-88A8-32A1F84D982D}" srcOrd="0" destOrd="0" presId="urn:microsoft.com/office/officeart/2005/8/layout/pList2"/>
    <dgm:cxn modelId="{0F36BED7-4620-4228-8FE5-B0A087DAE66F}" type="presParOf" srcId="{E8506A80-1971-412E-B414-725BDBD323CA}" destId="{CBF04B65-1B55-4290-9618-955B8AEC1375}" srcOrd="1" destOrd="0" presId="urn:microsoft.com/office/officeart/2005/8/layout/pList2"/>
    <dgm:cxn modelId="{0186336D-A063-4928-9753-D7079253387D}" type="presParOf" srcId="{CBF04B65-1B55-4290-9618-955B8AEC1375}" destId="{45115B55-8F4F-420C-8374-17E4DE1E8C49}" srcOrd="0" destOrd="0" presId="urn:microsoft.com/office/officeart/2005/8/layout/pList2"/>
    <dgm:cxn modelId="{04198268-0106-4BA5-AEA5-8D273F09CF8E}" type="presParOf" srcId="{45115B55-8F4F-420C-8374-17E4DE1E8C49}" destId="{98ED3D57-3B43-492B-92F7-6BBDC87C65A3}" srcOrd="0" destOrd="0" presId="urn:microsoft.com/office/officeart/2005/8/layout/pList2"/>
    <dgm:cxn modelId="{2BAAE7F9-C23B-41EF-839D-433300FE1472}" type="presParOf" srcId="{45115B55-8F4F-420C-8374-17E4DE1E8C49}" destId="{6B76D3C8-AE83-4D07-B208-D48E3F149113}" srcOrd="1" destOrd="0" presId="urn:microsoft.com/office/officeart/2005/8/layout/pList2"/>
    <dgm:cxn modelId="{A2C7D952-3564-41E0-94F3-EB627FD7139A}" type="presParOf" srcId="{45115B55-8F4F-420C-8374-17E4DE1E8C49}" destId="{0123F14E-E121-4D8F-91B3-8479418773A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6166-7B1F-4762-A7E4-4E2C0C50A7B2}">
      <dsp:nvSpPr>
        <dsp:cNvPr id="0" name=""/>
        <dsp:cNvSpPr/>
      </dsp:nvSpPr>
      <dsp:spPr>
        <a:xfrm rot="10800000">
          <a:off x="2835041" y="1080661"/>
          <a:ext cx="8449021" cy="469667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2873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err="1" smtClean="0"/>
            <a:t>Objetivos</a:t>
          </a:r>
          <a:r>
            <a:rPr lang="en-US" sz="3100" b="1" kern="1200" dirty="0" smtClean="0"/>
            <a:t>:</a:t>
          </a:r>
          <a:endParaRPr lang="en-US" sz="3100" kern="1200" dirty="0" smtClean="0"/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 smtClean="0"/>
            <a:t>Identificar combinações de produtos frequentemente comprados juntos.</a:t>
          </a: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 smtClean="0"/>
            <a:t>Propor estratégias de marketing baseadas nas associações encontradas.</a:t>
          </a:r>
        </a:p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 smtClean="0"/>
            <a:t>Aumentar a eficiência nas vendas e a satisfação do cliente.</a:t>
          </a:r>
          <a:endParaRPr lang="en-US" sz="3100" kern="1200" dirty="0"/>
        </a:p>
      </dsp:txBody>
      <dsp:txXfrm rot="10800000">
        <a:off x="4009210" y="1080661"/>
        <a:ext cx="7274852" cy="4696677"/>
      </dsp:txXfrm>
    </dsp:sp>
    <dsp:sp modelId="{04204ADC-E027-4B0D-BF7B-01567E1BAA0F}">
      <dsp:nvSpPr>
        <dsp:cNvPr id="0" name=""/>
        <dsp:cNvSpPr/>
      </dsp:nvSpPr>
      <dsp:spPr>
        <a:xfrm>
          <a:off x="920128" y="1363292"/>
          <a:ext cx="4163058" cy="41314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BEA07-DA54-4FC7-88A8-32A1F84D982D}">
      <dsp:nvSpPr>
        <dsp:cNvPr id="0" name=""/>
        <dsp:cNvSpPr/>
      </dsp:nvSpPr>
      <dsp:spPr>
        <a:xfrm>
          <a:off x="0" y="0"/>
          <a:ext cx="10058399" cy="282892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3F14E-E121-4D8F-91B3-8479418773AE}">
      <dsp:nvSpPr>
        <dsp:cNvPr id="0" name=""/>
        <dsp:cNvSpPr/>
      </dsp:nvSpPr>
      <dsp:spPr>
        <a:xfrm>
          <a:off x="301752" y="377190"/>
          <a:ext cx="9454895" cy="20745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2000" b="-9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D3D57-3B43-492B-92F7-6BBDC87C65A3}">
      <dsp:nvSpPr>
        <dsp:cNvPr id="0" name=""/>
        <dsp:cNvSpPr/>
      </dsp:nvSpPr>
      <dsp:spPr>
        <a:xfrm rot="10800000">
          <a:off x="343353" y="2828925"/>
          <a:ext cx="9454895" cy="3457575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 rot="10800000">
        <a:off x="449685" y="2828925"/>
        <a:ext cx="9242231" cy="3351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2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3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32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8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21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54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8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4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58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7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93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40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7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5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23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69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8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91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27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5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8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726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9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7776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91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79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754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10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46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84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68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9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5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5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7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0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7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1A272B-C8B3-4829-8137-BBAB6FD015A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212EC9-F0E9-4925-88B9-4009459990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83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318583" y="3136338"/>
            <a:ext cx="73983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Este projeto tem como objetivo melhorar a performance da padaria do Sr. </a:t>
            </a:r>
            <a:r>
              <a:rPr lang="pt-BR" sz="2000" dirty="0" err="1" smtClean="0"/>
              <a:t>Arcílio</a:t>
            </a:r>
            <a:r>
              <a:rPr lang="pt-BR" sz="2000" dirty="0" smtClean="0"/>
              <a:t> por meio da aplicação de técnicas de análise de dados, especificamente regras de associação, para identificar padrões de compra e otimizar a oferta de produtos.</a:t>
            </a:r>
            <a:endParaRPr lang="en-US" sz="2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594586" y="680201"/>
            <a:ext cx="415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Análise de Vendas na Padaria do Sr. </a:t>
            </a:r>
            <a:r>
              <a:rPr lang="pt-BR" sz="3200" b="1" dirty="0" err="1" smtClean="0"/>
              <a:t>Arcílio</a:t>
            </a:r>
            <a:endParaRPr lang="en-US" sz="32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5594586" y="6026728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Autor</a:t>
            </a:r>
            <a:r>
              <a:rPr lang="en-US" dirty="0" smtClean="0"/>
              <a:t>: José Luís Simbine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112583352"/>
              </p:ext>
            </p:extLst>
          </p:nvPr>
        </p:nvGraphicFramePr>
        <p:xfrm>
          <a:off x="-12192" y="0"/>
          <a:ext cx="1220419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6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992046653"/>
              </p:ext>
            </p:extLst>
          </p:nvPr>
        </p:nvGraphicFramePr>
        <p:xfrm>
          <a:off x="609600" y="0"/>
          <a:ext cx="10058400" cy="628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105593" y="3183773"/>
            <a:ext cx="75978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smtClean="0"/>
              <a:t>Metodologia:</a:t>
            </a:r>
            <a:r>
              <a:rPr lang="pt-BR" sz="2000" dirty="0" smtClean="0"/>
              <a:t/>
            </a:r>
            <a:br>
              <a:rPr lang="pt-BR" sz="2000" dirty="0" smtClean="0"/>
            </a:br>
            <a:r>
              <a:rPr lang="pt-BR" sz="2000" dirty="0" smtClean="0"/>
              <a:t>Utilizamos o algoritmo </a:t>
            </a:r>
            <a:r>
              <a:rPr lang="pt-BR" sz="2000" dirty="0" err="1" smtClean="0"/>
              <a:t>Apriori</a:t>
            </a:r>
            <a:r>
              <a:rPr lang="pt-BR" sz="2000" dirty="0" smtClean="0"/>
              <a:t> para analisar os dados de vendas da padaria. O foco foi identificar regras de associação que revelassem padrões de compra, permitindo uma compreensão mais profunda do comportamento dos clientes.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762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096"/>
            <a:ext cx="4866388" cy="258891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320144" y="1172096"/>
            <a:ext cx="679981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O volume de transações na padaria é maior entre 9 e 16 horas, com um pico às 11 horas. Isso se deve a:</a:t>
            </a:r>
          </a:p>
          <a:p>
            <a:pPr>
              <a:lnSpc>
                <a:spcPct val="150000"/>
              </a:lnSpc>
            </a:pPr>
            <a:r>
              <a:rPr lang="pt-BR" b="1" dirty="0" smtClean="0"/>
              <a:t>Café da Manhã e Almoço:</a:t>
            </a:r>
            <a:r>
              <a:rPr lang="pt-BR" dirty="0" smtClean="0"/>
              <a:t> Aumento nas compras de pão e refeições.</a:t>
            </a:r>
          </a:p>
          <a:p>
            <a:pPr>
              <a:lnSpc>
                <a:spcPct val="150000"/>
              </a:lnSpc>
            </a:pPr>
            <a:r>
              <a:rPr lang="pt-BR" b="1" dirty="0" smtClean="0"/>
              <a:t>Funcionários:</a:t>
            </a:r>
            <a:r>
              <a:rPr lang="pt-BR" dirty="0" smtClean="0"/>
              <a:t> Compras durante o intervalo comercial.</a:t>
            </a:r>
          </a:p>
          <a:p>
            <a:pPr>
              <a:lnSpc>
                <a:spcPct val="150000"/>
              </a:lnSpc>
            </a:pPr>
            <a:r>
              <a:rPr lang="pt-BR" b="1" dirty="0" smtClean="0"/>
              <a:t>Estudantes:</a:t>
            </a:r>
            <a:r>
              <a:rPr lang="pt-BR" dirty="0" smtClean="0"/>
              <a:t> Lanches durante os intervalos escolares.</a:t>
            </a:r>
          </a:p>
          <a:p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7106"/>
            <a:ext cx="5054140" cy="271826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320144" y="3761015"/>
            <a:ext cx="6550431" cy="314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fluxo de transações é maior durante a semana do que nos finais de semana, devido a:</a:t>
            </a:r>
          </a:p>
          <a:p>
            <a:r>
              <a:rPr lang="pt-BR" b="1" dirty="0" smtClean="0"/>
              <a:t>Rotina de Trabalho:</a:t>
            </a:r>
            <a:r>
              <a:rPr lang="pt-BR" dirty="0" smtClean="0"/>
              <a:t> Mais clientes saindo para comprar café da manhã e lanches.</a:t>
            </a:r>
          </a:p>
          <a:p>
            <a:r>
              <a:rPr lang="pt-BR" b="1" dirty="0" smtClean="0"/>
              <a:t>Pico de Demanda Matinal:</a:t>
            </a:r>
            <a:r>
              <a:rPr lang="pt-BR" dirty="0" smtClean="0"/>
              <a:t> Compras frequentes de pão no início do dia.</a:t>
            </a:r>
          </a:p>
          <a:p>
            <a:r>
              <a:rPr lang="pt-BR" b="1" dirty="0" smtClean="0"/>
              <a:t>Compras para Escritórios:</a:t>
            </a:r>
            <a:r>
              <a:rPr lang="pt-BR" dirty="0" smtClean="0"/>
              <a:t> Empresas comprando produtos de padaria durante a semana.</a:t>
            </a:r>
          </a:p>
          <a:p>
            <a:r>
              <a:rPr lang="pt-BR" b="1" dirty="0" smtClean="0"/>
              <a:t>Menor Tempo Livre:</a:t>
            </a:r>
            <a:r>
              <a:rPr lang="pt-BR" dirty="0" smtClean="0"/>
              <a:t> Nos finais de semana, as refeições são feitas em casa ou em restaurantes.</a:t>
            </a:r>
          </a:p>
          <a:p>
            <a:endParaRPr lang="en-US" dirty="0"/>
          </a:p>
        </p:txBody>
      </p:sp>
      <p:sp>
        <p:nvSpPr>
          <p:cNvPr id="10" name="CaixaDeTexto 9"/>
          <p:cNvSpPr txBox="1"/>
          <p:nvPr/>
        </p:nvSpPr>
        <p:spPr>
          <a:xfrm>
            <a:off x="0" y="37407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Análise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Exploratória</a:t>
            </a:r>
            <a:r>
              <a:rPr lang="en-US" sz="2000" b="1" dirty="0" smtClean="0"/>
              <a:t> dos dados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24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de Associação e Algoritmo </a:t>
            </a:r>
            <a:r>
              <a:rPr lang="pt-BR" dirty="0" err="1"/>
              <a:t>Apriori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Regras de Associação: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Identificam padrões de compra entre itens em grandes conjuntos de dados, ajudando a otimizar vendas.</a:t>
            </a:r>
          </a:p>
          <a:p>
            <a:pPr marL="0" indent="0">
              <a:buNone/>
            </a:pPr>
            <a:r>
              <a:rPr lang="pt-BR" b="1" dirty="0"/>
              <a:t>Algoritmo </a:t>
            </a:r>
            <a:r>
              <a:rPr lang="pt-BR" b="1" dirty="0" err="1"/>
              <a:t>Apriori</a:t>
            </a:r>
            <a:r>
              <a:rPr lang="pt-BR" b="1" dirty="0"/>
              <a:t>:</a:t>
            </a:r>
            <a:endParaRPr lang="pt-BR" dirty="0"/>
          </a:p>
          <a:p>
            <a:r>
              <a:rPr lang="pt-BR" dirty="0"/>
              <a:t>Identifica </a:t>
            </a:r>
            <a:r>
              <a:rPr lang="pt-BR" dirty="0" err="1"/>
              <a:t>Itemsets</a:t>
            </a:r>
            <a:r>
              <a:rPr lang="pt-BR" dirty="0"/>
              <a:t> Frequentes: Conjuntos de itens comprados juntos com frequência.</a:t>
            </a:r>
          </a:p>
          <a:p>
            <a:r>
              <a:rPr lang="pt-BR" dirty="0"/>
              <a:t>Gera Regras: Usa suporte e confiança para avaliar associações.</a:t>
            </a:r>
          </a:p>
          <a:p>
            <a:pPr marL="0" indent="0">
              <a:buNone/>
            </a:pPr>
            <a:r>
              <a:rPr lang="pt-BR" b="1" dirty="0"/>
              <a:t>Benefícios:</a:t>
            </a:r>
            <a:endParaRPr lang="pt-BR" dirty="0"/>
          </a:p>
          <a:p>
            <a:r>
              <a:rPr lang="pt-BR" dirty="0"/>
              <a:t>Compreensão do comportamento do consumidor.</a:t>
            </a:r>
          </a:p>
          <a:p>
            <a:r>
              <a:rPr lang="pt-BR" dirty="0"/>
              <a:t>Criação de promoções personalizadas.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5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da </a:t>
            </a:r>
            <a:r>
              <a:rPr lang="en-US" dirty="0" err="1" smtClean="0"/>
              <a:t>análise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922905"/>
            <a:ext cx="10375669" cy="2222673"/>
          </a:xfrm>
        </p:spPr>
        <p:txBody>
          <a:bodyPr/>
          <a:lstStyle/>
          <a:p>
            <a:r>
              <a:rPr lang="pt-BR" dirty="0" smtClean="0"/>
              <a:t>A análise revelou uma associação significativa entre tosta e café, com um nível de confiança de 70%. Isso indica que, em 70% das transações, clientes que compraram tostas também adquiriram café, destacando a oportunidade de venda cruzada.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Estratégias</a:t>
            </a:r>
            <a:r>
              <a:rPr lang="en-US" dirty="0" smtClean="0"/>
              <a:t> </a:t>
            </a:r>
            <a:r>
              <a:rPr lang="en-US" dirty="0" err="1" smtClean="0"/>
              <a:t>Propostas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033550" y="3216056"/>
            <a:ext cx="101249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Promoções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Conjuntas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Oferecer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descontos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combos de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tosta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café.</a:t>
            </a:r>
          </a:p>
          <a:p>
            <a:pPr mar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Destaque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Menu: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Posicionar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essas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opções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forma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proeminente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cardápio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Criação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Kits: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Desenvolver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pacotes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incluam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ambos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itens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incentivar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vendas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1789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A análise de vendas permitiu identificar padrões valiosos que podem ser utilizados para impulsionar o consumo na padaria. Implementar as estratégias propostas não apenas potencializa as vendas de tostas e café, mas também melhora a experiência do cliente, aumentando a fidelização.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9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Íon - Sala da Diretoria">
  <a:themeElements>
    <a:clrScheme name="Vermelh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101</TotalTime>
  <Words>374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Wingdings 3</vt:lpstr>
      <vt:lpstr>Tema do Office</vt:lpstr>
      <vt:lpstr>Íon - Sala da Diretoria</vt:lpstr>
      <vt:lpstr>Retrospectiva</vt:lpstr>
      <vt:lpstr>Apresentação do PowerPoint</vt:lpstr>
      <vt:lpstr>Apresentação do PowerPoint</vt:lpstr>
      <vt:lpstr>Apresentação do PowerPoint</vt:lpstr>
      <vt:lpstr>Apresentação do PowerPoint</vt:lpstr>
      <vt:lpstr>Regras de Associação e Algoritmo Apriori</vt:lpstr>
      <vt:lpstr>Resultados da análise</vt:lpstr>
      <vt:lpstr>Estratégias Propostas</vt:lpstr>
      <vt:lpstr>Conclusão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Luís G. Simbine</dc:creator>
  <cp:lastModifiedBy>José Luís G. Simbine</cp:lastModifiedBy>
  <cp:revision>9</cp:revision>
  <dcterms:created xsi:type="dcterms:W3CDTF">2024-09-24T20:05:52Z</dcterms:created>
  <dcterms:modified xsi:type="dcterms:W3CDTF">2024-09-25T07:19:28Z</dcterms:modified>
</cp:coreProperties>
</file>